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2" r:id="rId4"/>
    <p:sldId id="258" r:id="rId5"/>
    <p:sldId id="261" r:id="rId6"/>
    <p:sldId id="259" r:id="rId7"/>
    <p:sldId id="260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5AFBD6-8CC0-4692-B6A6-FBE04F751590}" type="datetimeFigureOut">
              <a:rPr lang="en-CA" smtClean="0"/>
              <a:pPr/>
              <a:t>23/10/2011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A4D2A0-D5FE-4D48-9827-D44042B56E66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5AFBD6-8CC0-4692-B6A6-FBE04F751590}" type="datetimeFigureOut">
              <a:rPr lang="en-CA" smtClean="0"/>
              <a:pPr/>
              <a:t>23/10/2011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A4D2A0-D5FE-4D48-9827-D44042B56E66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5AFBD6-8CC0-4692-B6A6-FBE04F751590}" type="datetimeFigureOut">
              <a:rPr lang="en-CA" smtClean="0"/>
              <a:pPr/>
              <a:t>23/10/2011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A4D2A0-D5FE-4D48-9827-D44042B56E66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5AFBD6-8CC0-4692-B6A6-FBE04F751590}" type="datetimeFigureOut">
              <a:rPr lang="en-CA" smtClean="0"/>
              <a:pPr/>
              <a:t>23/10/2011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A4D2A0-D5FE-4D48-9827-D44042B56E66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5AFBD6-8CC0-4692-B6A6-FBE04F751590}" type="datetimeFigureOut">
              <a:rPr lang="en-CA" smtClean="0"/>
              <a:pPr/>
              <a:t>23/10/2011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A4D2A0-D5FE-4D48-9827-D44042B56E66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5AFBD6-8CC0-4692-B6A6-FBE04F751590}" type="datetimeFigureOut">
              <a:rPr lang="en-CA" smtClean="0"/>
              <a:pPr/>
              <a:t>23/10/2011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A4D2A0-D5FE-4D48-9827-D44042B56E66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5AFBD6-8CC0-4692-B6A6-FBE04F751590}" type="datetimeFigureOut">
              <a:rPr lang="en-CA" smtClean="0"/>
              <a:pPr/>
              <a:t>23/10/2011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A4D2A0-D5FE-4D48-9827-D44042B56E66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5AFBD6-8CC0-4692-B6A6-FBE04F751590}" type="datetimeFigureOut">
              <a:rPr lang="en-CA" smtClean="0"/>
              <a:pPr/>
              <a:t>23/10/2011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A4D2A0-D5FE-4D48-9827-D44042B56E66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5AFBD6-8CC0-4692-B6A6-FBE04F751590}" type="datetimeFigureOut">
              <a:rPr lang="en-CA" smtClean="0"/>
              <a:pPr/>
              <a:t>23/10/2011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A4D2A0-D5FE-4D48-9827-D44042B56E66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5AFBD6-8CC0-4692-B6A6-FBE04F751590}" type="datetimeFigureOut">
              <a:rPr lang="en-CA" smtClean="0"/>
              <a:pPr/>
              <a:t>23/10/2011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A4D2A0-D5FE-4D48-9827-D44042B56E66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5AFBD6-8CC0-4692-B6A6-FBE04F751590}" type="datetimeFigureOut">
              <a:rPr lang="en-CA" smtClean="0"/>
              <a:pPr/>
              <a:t>23/10/2011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A4D2A0-D5FE-4D48-9827-D44042B56E66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5AFBD6-8CC0-4692-B6A6-FBE04F751590}" type="datetimeFigureOut">
              <a:rPr lang="en-CA" smtClean="0"/>
              <a:pPr/>
              <a:t>23/10/2011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A4D2A0-D5FE-4D48-9827-D44042B56E66}" type="slidenum">
              <a:rPr lang="en-CA" smtClean="0"/>
              <a:pPr/>
              <a:t>‹#›</a:t>
            </a:fld>
            <a:endParaRPr lang="en-C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http://www.glogster.com/media/3/12/71/67/1271678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484784"/>
            <a:ext cx="3819252" cy="4752528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187624" y="476672"/>
            <a:ext cx="201622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000" b="1" dirty="0" smtClean="0">
                <a:latin typeface="Times New Roman" pitchFamily="18" charset="0"/>
                <a:cs typeface="Times New Roman" pitchFamily="18" charset="0"/>
              </a:rPr>
              <a:t>Henry VIII </a:t>
            </a:r>
          </a:p>
          <a:p>
            <a:r>
              <a:rPr lang="en-CA" sz="2000" b="1" dirty="0" smtClean="0">
                <a:latin typeface="Times New Roman" pitchFamily="18" charset="0"/>
                <a:cs typeface="Times New Roman" pitchFamily="18" charset="0"/>
              </a:rPr>
              <a:t>and his six wives</a:t>
            </a:r>
            <a:endParaRPr lang="en-CA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572000" y="1124744"/>
            <a:ext cx="4320480" cy="40780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500" dirty="0" smtClean="0">
                <a:latin typeface="Times New Roman" pitchFamily="18" charset="0"/>
                <a:cs typeface="Times New Roman" pitchFamily="18" charset="0"/>
              </a:rPr>
              <a:t>Henry </a:t>
            </a:r>
            <a:r>
              <a:rPr lang="en-CA" sz="2500" dirty="0">
                <a:latin typeface="Times New Roman" pitchFamily="18" charset="0"/>
                <a:cs typeface="Times New Roman" pitchFamily="18" charset="0"/>
              </a:rPr>
              <a:t>VIII of England married six times in an attempt to have a </a:t>
            </a:r>
            <a:r>
              <a:rPr lang="en-CA" sz="2500" dirty="0" smtClean="0">
                <a:latin typeface="Times New Roman" pitchFamily="18" charset="0"/>
                <a:cs typeface="Times New Roman" pitchFamily="18" charset="0"/>
              </a:rPr>
              <a:t>legitimate male </a:t>
            </a:r>
            <a:r>
              <a:rPr lang="en-CA" sz="2500" dirty="0">
                <a:latin typeface="Times New Roman" pitchFamily="18" charset="0"/>
                <a:cs typeface="Times New Roman" pitchFamily="18" charset="0"/>
              </a:rPr>
              <a:t>heir to the English throne</a:t>
            </a:r>
            <a:r>
              <a:rPr lang="en-CA" sz="2500" dirty="0" smtClean="0">
                <a:latin typeface="Times New Roman" pitchFamily="18" charset="0"/>
                <a:cs typeface="Times New Roman" pitchFamily="18" charset="0"/>
              </a:rPr>
              <a:t>. Henry VIII blamed his wives for their inability to produce a son.  </a:t>
            </a:r>
          </a:p>
          <a:p>
            <a:endParaRPr lang="en-CA" sz="25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CA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Was Henry correct in blaming his wives? Explain. </a:t>
            </a:r>
            <a:endParaRPr lang="en-CA" sz="2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3023828" y="260648"/>
            <a:ext cx="34203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2000" b="1" dirty="0" smtClean="0">
                <a:latin typeface="Times New Roman" pitchFamily="18" charset="0"/>
                <a:cs typeface="Times New Roman" pitchFamily="18" charset="0"/>
              </a:rPr>
              <a:t>Mother’s </a:t>
            </a:r>
            <a:r>
              <a:rPr lang="en-CA" sz="2000" b="1" dirty="0" smtClean="0">
                <a:latin typeface="Times New Roman" pitchFamily="18" charset="0"/>
                <a:cs typeface="Times New Roman" pitchFamily="18" charset="0"/>
              </a:rPr>
              <a:t>Sex Chromosomes</a:t>
            </a:r>
            <a:endParaRPr lang="en-CA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 rot="16200000">
            <a:off x="-438653" y="2817512"/>
            <a:ext cx="3528393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200" b="1" dirty="0" smtClean="0">
                <a:latin typeface="Times New Roman" pitchFamily="18" charset="0"/>
                <a:cs typeface="Times New Roman" pitchFamily="18" charset="0"/>
              </a:rPr>
              <a:t>Father’s  </a:t>
            </a:r>
            <a:r>
              <a:rPr lang="en-CA" sz="2200" b="1" dirty="0" smtClean="0">
                <a:latin typeface="Times New Roman" pitchFamily="18" charset="0"/>
                <a:cs typeface="Times New Roman" pitchFamily="18" charset="0"/>
              </a:rPr>
              <a:t>Sex Chromosomes</a:t>
            </a:r>
            <a:endParaRPr lang="en-CA" sz="22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2" name="Table 11"/>
          <p:cNvGraphicFramePr>
            <a:graphicFrameLocks noGrp="1"/>
          </p:cNvGraphicFramePr>
          <p:nvPr/>
        </p:nvGraphicFramePr>
        <p:xfrm>
          <a:off x="2879812" y="1916832"/>
          <a:ext cx="3384376" cy="3024336"/>
        </p:xfrm>
        <a:graphic>
          <a:graphicData uri="http://schemas.openxmlformats.org/drawingml/2006/table">
            <a:tbl>
              <a:tblPr/>
              <a:tblGrid>
                <a:gridCol w="1692188"/>
                <a:gridCol w="1692188"/>
              </a:tblGrid>
              <a:tr h="151216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fr-CA" sz="1200" dirty="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fr-CA" sz="1200" dirty="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1216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fr-CA" sz="1200" dirty="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fr-CA" sz="1200" dirty="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47864" y="764704"/>
            <a:ext cx="613401" cy="1080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4048" y="764704"/>
            <a:ext cx="637661" cy="1080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835696" y="2060848"/>
            <a:ext cx="804795" cy="1368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907704" y="3861048"/>
            <a:ext cx="792088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87824" y="2132856"/>
            <a:ext cx="613401" cy="1080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Picture 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635896" y="2060848"/>
            <a:ext cx="677722" cy="1152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8024" y="2132856"/>
            <a:ext cx="637661" cy="1080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Picture 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36096" y="2060848"/>
            <a:ext cx="677722" cy="1152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87824" y="3645024"/>
            <a:ext cx="613401" cy="1080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" name="Picture 8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851920" y="4005064"/>
            <a:ext cx="720080" cy="720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8024" y="3645024"/>
            <a:ext cx="637661" cy="1080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Picture 8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508104" y="4005064"/>
            <a:ext cx="720080" cy="720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" name="TextBox 24"/>
          <p:cNvSpPr txBox="1"/>
          <p:nvPr/>
        </p:nvSpPr>
        <p:spPr>
          <a:xfrm>
            <a:off x="2286000" y="5373216"/>
            <a:ext cx="45720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Phenotype: </a:t>
            </a:r>
            <a:r>
              <a:rPr lang="en-CA" sz="2200" b="1" dirty="0" smtClean="0">
                <a:latin typeface="Times New Roman" pitchFamily="18" charset="0"/>
                <a:cs typeface="Times New Roman" pitchFamily="18" charset="0"/>
              </a:rPr>
              <a:t>50% female , 50% male</a:t>
            </a:r>
            <a:endParaRPr lang="en-CA" sz="2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339752" y="5877272"/>
            <a:ext cx="457250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Genotype:</a:t>
            </a:r>
            <a:r>
              <a:rPr lang="en-CA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CA" sz="2200" b="1" dirty="0" smtClean="0">
                <a:latin typeface="Times New Roman" pitchFamily="18" charset="0"/>
                <a:cs typeface="Times New Roman" pitchFamily="18" charset="0"/>
              </a:rPr>
              <a:t>50% XX , 50% XY </a:t>
            </a:r>
            <a:endParaRPr lang="en-CA" sz="22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2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b="1" dirty="0" smtClean="0">
                <a:latin typeface="Times New Roman" pitchFamily="18" charset="0"/>
                <a:cs typeface="Times New Roman" pitchFamily="18" charset="0"/>
              </a:rPr>
              <a:t>Unusual Pairing in Meiosis</a:t>
            </a:r>
            <a:endParaRPr lang="en-CA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56792"/>
            <a:ext cx="8229600" cy="4525963"/>
          </a:xfrm>
        </p:spPr>
        <p:txBody>
          <a:bodyPr anchor="ctr"/>
          <a:lstStyle/>
          <a:p>
            <a:pPr algn="ctr">
              <a:buNone/>
            </a:pPr>
            <a:r>
              <a:rPr lang="en-CA" sz="2200" b="1" i="1" dirty="0" smtClean="0">
                <a:latin typeface="Times New Roman" pitchFamily="18" charset="0"/>
                <a:cs typeface="Times New Roman" pitchFamily="18" charset="0"/>
              </a:rPr>
              <a:t>What are some genetic conditions  that arise from unusual </a:t>
            </a:r>
            <a:r>
              <a:rPr lang="en-CA" sz="2200" b="1" i="1" dirty="0" smtClean="0">
                <a:latin typeface="Times New Roman" pitchFamily="18" charset="0"/>
                <a:cs typeface="Times New Roman" pitchFamily="18" charset="0"/>
              </a:rPr>
              <a:t>combinations of </a:t>
            </a:r>
            <a:r>
              <a:rPr lang="en-CA" sz="2200" b="1" i="1" dirty="0" smtClean="0">
                <a:latin typeface="Times New Roman" pitchFamily="18" charset="0"/>
                <a:cs typeface="Times New Roman" pitchFamily="18" charset="0"/>
              </a:rPr>
              <a:t>the sex-chromosomes?   </a:t>
            </a:r>
          </a:p>
          <a:p>
            <a:pPr algn="ctr">
              <a:buNone/>
            </a:pPr>
            <a:r>
              <a:rPr lang="en-CA" sz="2200" dirty="0" smtClean="0">
                <a:latin typeface="Times New Roman" pitchFamily="18" charset="0"/>
                <a:cs typeface="Times New Roman" pitchFamily="18" charset="0"/>
              </a:rPr>
              <a:t>(i.e. extra or absence of sex chromosomes)</a:t>
            </a:r>
          </a:p>
          <a:p>
            <a:endParaRPr lang="en-CA" sz="22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en-CA" sz="2200" b="1" i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en-CA" sz="2200" b="1" i="1" dirty="0" smtClean="0">
                <a:latin typeface="Times New Roman" pitchFamily="18" charset="0"/>
                <a:cs typeface="Times New Roman" pitchFamily="18" charset="0"/>
              </a:rPr>
              <a:t>Why does nature favour XX and XY complements?</a:t>
            </a:r>
          </a:p>
          <a:p>
            <a:endParaRPr lang="en-C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b="1" dirty="0" smtClean="0">
                <a:latin typeface="Times New Roman" pitchFamily="18" charset="0"/>
                <a:cs typeface="Times New Roman" pitchFamily="18" charset="0"/>
              </a:rPr>
              <a:t>Sex-Linked Inheritance</a:t>
            </a:r>
            <a:endParaRPr lang="en-CA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79388" indent="-179388"/>
            <a:r>
              <a:rPr lang="en-CA" sz="2200" b="1" u="sng" dirty="0" smtClean="0">
                <a:latin typeface="Times New Roman" pitchFamily="18" charset="0"/>
                <a:cs typeface="Times New Roman" pitchFamily="18" charset="0"/>
              </a:rPr>
              <a:t>Sex linked </a:t>
            </a:r>
            <a:r>
              <a:rPr lang="en-CA" sz="2200" b="1" u="sng" dirty="0" smtClean="0">
                <a:latin typeface="Times New Roman" pitchFamily="18" charset="0"/>
                <a:cs typeface="Times New Roman" pitchFamily="18" charset="0"/>
              </a:rPr>
              <a:t>genes</a:t>
            </a:r>
            <a:r>
              <a:rPr lang="en-CA" sz="2200" b="1" dirty="0" smtClean="0">
                <a:latin typeface="Times New Roman" pitchFamily="18" charset="0"/>
                <a:cs typeface="Times New Roman" pitchFamily="18" charset="0"/>
              </a:rPr>
              <a:t>:  </a:t>
            </a:r>
            <a:r>
              <a:rPr lang="en-CA" sz="2200" dirty="0" smtClean="0">
                <a:latin typeface="Times New Roman" pitchFamily="18" charset="0"/>
                <a:cs typeface="Times New Roman" pitchFamily="18" charset="0"/>
              </a:rPr>
              <a:t>Genes </a:t>
            </a:r>
            <a:r>
              <a:rPr lang="en-CA" sz="2200" dirty="0" smtClean="0">
                <a:latin typeface="Times New Roman" pitchFamily="18" charset="0"/>
                <a:cs typeface="Times New Roman" pitchFamily="18" charset="0"/>
              </a:rPr>
              <a:t>that </a:t>
            </a:r>
            <a:r>
              <a:rPr lang="en-CA" sz="2200" dirty="0" smtClean="0">
                <a:latin typeface="Times New Roman" pitchFamily="18" charset="0"/>
                <a:cs typeface="Times New Roman" pitchFamily="18" charset="0"/>
              </a:rPr>
              <a:t>are carried on </a:t>
            </a:r>
            <a:r>
              <a:rPr lang="en-CA" sz="2200" dirty="0" smtClean="0">
                <a:latin typeface="Times New Roman" pitchFamily="18" charset="0"/>
                <a:cs typeface="Times New Roman" pitchFamily="18" charset="0"/>
              </a:rPr>
              <a:t>either the X or Y 		       </a:t>
            </a:r>
            <a:r>
              <a:rPr lang="en-CA" sz="2200" dirty="0" smtClean="0">
                <a:latin typeface="Times New Roman" pitchFamily="18" charset="0"/>
                <a:cs typeface="Times New Roman" pitchFamily="18" charset="0"/>
              </a:rPr>
              <a:t>              chromosome</a:t>
            </a:r>
            <a:r>
              <a:rPr lang="en-CA" sz="22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179388" indent="-179388">
              <a:buNone/>
            </a:pPr>
            <a:endParaRPr lang="en-CA" sz="1400" dirty="0" smtClean="0">
              <a:latin typeface="Times New Roman" pitchFamily="18" charset="0"/>
              <a:cs typeface="Times New Roman" pitchFamily="18" charset="0"/>
            </a:endParaRPr>
          </a:p>
          <a:p>
            <a:pPr marL="179388" indent="-179388"/>
            <a:r>
              <a:rPr lang="en-CA" sz="2200" dirty="0" smtClean="0">
                <a:latin typeface="Times New Roman" pitchFamily="18" charset="0"/>
                <a:cs typeface="Times New Roman" pitchFamily="18" charset="0"/>
              </a:rPr>
              <a:t>Any traits that are controlled by X chromosome are </a:t>
            </a:r>
            <a:r>
              <a:rPr lang="en-CA" sz="2200" b="1" dirty="0" smtClean="0">
                <a:latin typeface="Times New Roman" pitchFamily="18" charset="0"/>
                <a:cs typeface="Times New Roman" pitchFamily="18" charset="0"/>
              </a:rPr>
              <a:t>“X-linked”</a:t>
            </a:r>
          </a:p>
          <a:p>
            <a:pPr marL="179388" indent="-179388">
              <a:buNone/>
            </a:pPr>
            <a:endParaRPr lang="en-CA" sz="1400" dirty="0" smtClean="0">
              <a:latin typeface="Times New Roman" pitchFamily="18" charset="0"/>
              <a:cs typeface="Times New Roman" pitchFamily="18" charset="0"/>
            </a:endParaRPr>
          </a:p>
          <a:p>
            <a:pPr marL="179388" indent="-179388"/>
            <a:r>
              <a:rPr lang="en-CA" sz="2200" dirty="0" smtClean="0">
                <a:latin typeface="Times New Roman" pitchFamily="18" charset="0"/>
                <a:cs typeface="Times New Roman" pitchFamily="18" charset="0"/>
              </a:rPr>
              <a:t>Any traits controlled by Y chromosome are </a:t>
            </a:r>
            <a:r>
              <a:rPr lang="en-CA" sz="2200" b="1" dirty="0" smtClean="0">
                <a:latin typeface="Times New Roman" pitchFamily="18" charset="0"/>
                <a:cs typeface="Times New Roman" pitchFamily="18" charset="0"/>
              </a:rPr>
              <a:t>“Y-linked”</a:t>
            </a:r>
          </a:p>
          <a:p>
            <a:pPr marL="179388" indent="-179388">
              <a:buNone/>
            </a:pPr>
            <a:endParaRPr lang="en-CA" sz="1400" dirty="0" smtClean="0">
              <a:latin typeface="Times New Roman" pitchFamily="18" charset="0"/>
              <a:cs typeface="Times New Roman" pitchFamily="18" charset="0"/>
            </a:endParaRPr>
          </a:p>
          <a:p>
            <a:pPr marL="179388" indent="-179388"/>
            <a:r>
              <a:rPr lang="en-CA" sz="2200" dirty="0" smtClean="0">
                <a:latin typeface="Times New Roman" pitchFamily="18" charset="0"/>
                <a:cs typeface="Times New Roman" pitchFamily="18" charset="0"/>
              </a:rPr>
              <a:t>Each</a:t>
            </a:r>
            <a:r>
              <a:rPr lang="en-CA" sz="2200" dirty="0" smtClean="0">
                <a:latin typeface="Times New Roman" pitchFamily="18" charset="0"/>
                <a:cs typeface="Times New Roman" pitchFamily="18" charset="0"/>
              </a:rPr>
              <a:t> X-chromosome </a:t>
            </a:r>
            <a:r>
              <a:rPr lang="en-CA" sz="2200" dirty="0" smtClean="0">
                <a:latin typeface="Times New Roman" pitchFamily="18" charset="0"/>
                <a:cs typeface="Times New Roman" pitchFamily="18" charset="0"/>
              </a:rPr>
              <a:t>in the </a:t>
            </a:r>
            <a:r>
              <a:rPr lang="en-CA" sz="2200" b="1" dirty="0" smtClean="0">
                <a:latin typeface="Times New Roman" pitchFamily="18" charset="0"/>
                <a:cs typeface="Times New Roman" pitchFamily="18" charset="0"/>
              </a:rPr>
              <a:t>female</a:t>
            </a:r>
            <a:r>
              <a:rPr lang="en-CA" sz="2200" dirty="0" smtClean="0">
                <a:latin typeface="Times New Roman" pitchFamily="18" charset="0"/>
                <a:cs typeface="Times New Roman" pitchFamily="18" charset="0"/>
              </a:rPr>
              <a:t> will have </a:t>
            </a:r>
            <a:r>
              <a:rPr lang="en-CA" sz="2200" dirty="0" smtClean="0">
                <a:latin typeface="Times New Roman" pitchFamily="18" charset="0"/>
                <a:cs typeface="Times New Roman" pitchFamily="18" charset="0"/>
              </a:rPr>
              <a:t>one</a:t>
            </a:r>
            <a:r>
              <a:rPr lang="en-CA" sz="2200" dirty="0" smtClean="0">
                <a:latin typeface="Times New Roman" pitchFamily="18" charset="0"/>
                <a:cs typeface="Times New Roman" pitchFamily="18" charset="0"/>
              </a:rPr>
              <a:t> allele </a:t>
            </a:r>
            <a:r>
              <a:rPr lang="en-CA" sz="2200" dirty="0" smtClean="0">
                <a:latin typeface="Times New Roman" pitchFamily="18" charset="0"/>
                <a:cs typeface="Times New Roman" pitchFamily="18" charset="0"/>
              </a:rPr>
              <a:t>for </a:t>
            </a:r>
            <a:r>
              <a:rPr lang="en-CA" sz="2200" dirty="0" smtClean="0">
                <a:latin typeface="Times New Roman" pitchFamily="18" charset="0"/>
                <a:cs typeface="Times New Roman" pitchFamily="18" charset="0"/>
              </a:rPr>
              <a:t>a particular gene (for a total of 2 alleles per gene).</a:t>
            </a:r>
            <a:endParaRPr lang="en-CA" sz="2200" dirty="0" smtClean="0">
              <a:latin typeface="Times New Roman" pitchFamily="18" charset="0"/>
              <a:cs typeface="Times New Roman" pitchFamily="18" charset="0"/>
            </a:endParaRPr>
          </a:p>
          <a:p>
            <a:pPr marL="179388" indent="-179388">
              <a:buNone/>
            </a:pPr>
            <a:endParaRPr lang="en-CA" sz="2200" dirty="0" smtClean="0">
              <a:latin typeface="Times New Roman" pitchFamily="18" charset="0"/>
              <a:cs typeface="Times New Roman" pitchFamily="18" charset="0"/>
            </a:endParaRPr>
          </a:p>
          <a:p>
            <a:pPr marL="179388" indent="-179388"/>
            <a:endParaRPr lang="en-CA" sz="2200" dirty="0" smtClean="0">
              <a:latin typeface="Times New Roman" pitchFamily="18" charset="0"/>
              <a:cs typeface="Times New Roman" pitchFamily="18" charset="0"/>
            </a:endParaRPr>
          </a:p>
          <a:p>
            <a:pPr marL="179388" indent="-179388"/>
            <a:endParaRPr lang="en-CA" sz="2200" dirty="0" smtClean="0">
              <a:latin typeface="Times New Roman" pitchFamily="18" charset="0"/>
              <a:cs typeface="Times New Roman" pitchFamily="18" charset="0"/>
            </a:endParaRPr>
          </a:p>
          <a:p>
            <a:pPr marL="179388" indent="-179388"/>
            <a:endParaRPr lang="en-CA" sz="2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15816" y="4725144"/>
            <a:ext cx="4768424" cy="19888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b="1" dirty="0" smtClean="0">
                <a:latin typeface="Times New Roman" pitchFamily="18" charset="0"/>
                <a:cs typeface="Times New Roman" pitchFamily="18" charset="0"/>
              </a:rPr>
              <a:t>Sex-Linked Inheritance</a:t>
            </a:r>
            <a:endParaRPr lang="en-CA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>
            <a:normAutofit/>
          </a:bodyPr>
          <a:lstStyle/>
          <a:p>
            <a:r>
              <a:rPr lang="en-CA" sz="2400" dirty="0" smtClean="0">
                <a:latin typeface="Times New Roman" pitchFamily="18" charset="0"/>
                <a:cs typeface="Times New Roman" pitchFamily="18" charset="0"/>
              </a:rPr>
              <a:t>Males </a:t>
            </a:r>
            <a:r>
              <a:rPr lang="en-CA" sz="2400" dirty="0" smtClean="0">
                <a:latin typeface="Times New Roman" pitchFamily="18" charset="0"/>
                <a:cs typeface="Times New Roman" pitchFamily="18" charset="0"/>
              </a:rPr>
              <a:t>carry </a:t>
            </a:r>
            <a:r>
              <a:rPr lang="en-CA" sz="2400" b="1" dirty="0" smtClean="0">
                <a:latin typeface="Times New Roman" pitchFamily="18" charset="0"/>
                <a:cs typeface="Times New Roman" pitchFamily="18" charset="0"/>
              </a:rPr>
              <a:t>one copy of the X-chromosome </a:t>
            </a:r>
            <a:r>
              <a:rPr lang="en-CA" sz="2400" dirty="0" smtClean="0">
                <a:latin typeface="Times New Roman" pitchFamily="18" charset="0"/>
                <a:cs typeface="Times New Roman" pitchFamily="18" charset="0"/>
              </a:rPr>
              <a:t>and </a:t>
            </a:r>
            <a:r>
              <a:rPr lang="en-CA" sz="2400" b="1" dirty="0" smtClean="0">
                <a:latin typeface="Times New Roman" pitchFamily="18" charset="0"/>
                <a:cs typeface="Times New Roman" pitchFamily="18" charset="0"/>
              </a:rPr>
              <a:t>one copy of the Y chromosome.</a:t>
            </a:r>
          </a:p>
          <a:p>
            <a:pPr>
              <a:buNone/>
            </a:pPr>
            <a:endParaRPr lang="en-CA" sz="1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CA" sz="2400" dirty="0" smtClean="0">
                <a:latin typeface="Times New Roman" pitchFamily="18" charset="0"/>
                <a:cs typeface="Times New Roman" pitchFamily="18" charset="0"/>
              </a:rPr>
              <a:t>Therefore, </a:t>
            </a:r>
            <a:r>
              <a:rPr lang="en-CA" sz="2400" b="1" dirty="0" smtClean="0">
                <a:latin typeface="Times New Roman" pitchFamily="18" charset="0"/>
                <a:cs typeface="Times New Roman" pitchFamily="18" charset="0"/>
              </a:rPr>
              <a:t>males</a:t>
            </a:r>
            <a:r>
              <a:rPr lang="en-CA" sz="2400" dirty="0" smtClean="0">
                <a:latin typeface="Times New Roman" pitchFamily="18" charset="0"/>
                <a:cs typeface="Times New Roman" pitchFamily="18" charset="0"/>
              </a:rPr>
              <a:t> have only one allele for a particular gene carried on the X chromosome. </a:t>
            </a:r>
          </a:p>
          <a:p>
            <a:pPr>
              <a:buNone/>
            </a:pPr>
            <a:endParaRPr lang="en-CA" sz="1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CA" sz="2400" dirty="0" smtClean="0">
                <a:latin typeface="Times New Roman" pitchFamily="18" charset="0"/>
                <a:cs typeface="Times New Roman" pitchFamily="18" charset="0"/>
              </a:rPr>
              <a:t>Males will also have only one allele for a particular gene carried on the Y chromosome.</a:t>
            </a:r>
            <a:endParaRPr lang="en-CA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CA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CA" sz="2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8024" y="4365104"/>
            <a:ext cx="2779693" cy="21050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b="1" dirty="0" smtClean="0">
                <a:latin typeface="Times New Roman" pitchFamily="18" charset="0"/>
                <a:cs typeface="Times New Roman" pitchFamily="18" charset="0"/>
              </a:rPr>
              <a:t>Sex-Linked Inheritance</a:t>
            </a:r>
            <a:endParaRPr lang="en-CA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857403"/>
          </a:xfrm>
        </p:spPr>
        <p:txBody>
          <a:bodyPr anchor="ctr">
            <a:normAutofit/>
          </a:bodyPr>
          <a:lstStyle/>
          <a:p>
            <a:pPr marL="179388" indent="-179388"/>
            <a:endParaRPr lang="en-CA" sz="2200" u="sng" dirty="0" smtClean="0">
              <a:latin typeface="Times New Roman" pitchFamily="18" charset="0"/>
              <a:cs typeface="Times New Roman" pitchFamily="18" charset="0"/>
            </a:endParaRPr>
          </a:p>
          <a:p>
            <a:pPr marL="179388" indent="-179388"/>
            <a:endParaRPr lang="en-CA" sz="2200" u="sng" dirty="0" smtClean="0">
              <a:latin typeface="Times New Roman" pitchFamily="18" charset="0"/>
              <a:cs typeface="Times New Roman" pitchFamily="18" charset="0"/>
            </a:endParaRPr>
          </a:p>
          <a:p>
            <a:pPr marL="179388" indent="-179388"/>
            <a:r>
              <a:rPr lang="en-CA" sz="2200" u="sng" dirty="0" smtClean="0">
                <a:latin typeface="Times New Roman" pitchFamily="18" charset="0"/>
                <a:cs typeface="Times New Roman" pitchFamily="18" charset="0"/>
              </a:rPr>
              <a:t>Types of inheritance:</a:t>
            </a:r>
            <a:endParaRPr lang="en-CA" sz="2200" u="sng" dirty="0" smtClean="0">
              <a:latin typeface="Times New Roman" pitchFamily="18" charset="0"/>
              <a:cs typeface="Times New Roman" pitchFamily="18" charset="0"/>
            </a:endParaRPr>
          </a:p>
          <a:p>
            <a:pPr marL="179388" indent="-179388">
              <a:buNone/>
            </a:pPr>
            <a:r>
              <a:rPr lang="en-CA" sz="2200" b="1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CA" sz="2200" b="1" u="sng" dirty="0" smtClean="0">
                <a:latin typeface="Times New Roman" pitchFamily="18" charset="0"/>
                <a:cs typeface="Times New Roman" pitchFamily="18" charset="0"/>
              </a:rPr>
              <a:t>X-linked Dominant:</a:t>
            </a:r>
            <a:r>
              <a:rPr lang="en-CA" sz="2200" dirty="0" smtClean="0">
                <a:latin typeface="Times New Roman" pitchFamily="18" charset="0"/>
                <a:cs typeface="Times New Roman" pitchFamily="18" charset="0"/>
              </a:rPr>
              <a:t> dominant allele carried </a:t>
            </a:r>
            <a:r>
              <a:rPr lang="en-CA" sz="2200" dirty="0" smtClean="0">
                <a:latin typeface="Times New Roman" pitchFamily="18" charset="0"/>
                <a:cs typeface="Times New Roman" pitchFamily="18" charset="0"/>
              </a:rPr>
              <a:t>on </a:t>
            </a:r>
            <a:r>
              <a:rPr lang="en-CA" sz="2200" u="sng" dirty="0" smtClean="0">
                <a:latin typeface="Times New Roman" pitchFamily="18" charset="0"/>
                <a:cs typeface="Times New Roman" pitchFamily="18" charset="0"/>
              </a:rPr>
              <a:t>one or both</a:t>
            </a:r>
            <a:r>
              <a:rPr lang="en-CA" sz="2200" dirty="0" smtClean="0">
                <a:latin typeface="Times New Roman" pitchFamily="18" charset="0"/>
                <a:cs typeface="Times New Roman" pitchFamily="18" charset="0"/>
              </a:rPr>
              <a:t> of the</a:t>
            </a:r>
            <a:r>
              <a:rPr lang="en-CA" sz="2200" dirty="0" smtClean="0">
                <a:latin typeface="Times New Roman" pitchFamily="18" charset="0"/>
                <a:cs typeface="Times New Roman" pitchFamily="18" charset="0"/>
              </a:rPr>
              <a:t> X-chromosomes will cause expression of the phenotype</a:t>
            </a:r>
            <a:endParaRPr lang="en-CA" sz="2200" dirty="0" smtClean="0">
              <a:latin typeface="Times New Roman" pitchFamily="18" charset="0"/>
              <a:cs typeface="Times New Roman" pitchFamily="18" charset="0"/>
            </a:endParaRPr>
          </a:p>
          <a:p>
            <a:pPr marL="179388" indent="-179388">
              <a:buNone/>
            </a:pPr>
            <a:endParaRPr lang="en-CA" sz="1100" dirty="0" smtClean="0">
              <a:latin typeface="Times New Roman" pitchFamily="18" charset="0"/>
              <a:cs typeface="Times New Roman" pitchFamily="18" charset="0"/>
            </a:endParaRPr>
          </a:p>
          <a:p>
            <a:pPr marL="179388" indent="-179388">
              <a:buNone/>
            </a:pPr>
            <a:r>
              <a:rPr lang="en-CA" sz="2200" b="1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CA" sz="2200" b="1" u="sng" dirty="0" smtClean="0">
                <a:latin typeface="Times New Roman" pitchFamily="18" charset="0"/>
                <a:cs typeface="Times New Roman" pitchFamily="18" charset="0"/>
              </a:rPr>
              <a:t>X-linked </a:t>
            </a:r>
            <a:r>
              <a:rPr lang="en-CA" sz="2200" b="1" u="sng" dirty="0" smtClean="0">
                <a:latin typeface="Times New Roman" pitchFamily="18" charset="0"/>
                <a:cs typeface="Times New Roman" pitchFamily="18" charset="0"/>
              </a:rPr>
              <a:t>Recessive:</a:t>
            </a:r>
            <a:r>
              <a:rPr lang="en-CA" sz="2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CA" sz="2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CA" sz="2200" dirty="0" smtClean="0">
                <a:latin typeface="Times New Roman" pitchFamily="18" charset="0"/>
                <a:cs typeface="Times New Roman" pitchFamily="18" charset="0"/>
              </a:rPr>
              <a:t>r</a:t>
            </a:r>
            <a:r>
              <a:rPr lang="en-CA" sz="2200" dirty="0" smtClean="0">
                <a:latin typeface="Times New Roman" pitchFamily="18" charset="0"/>
                <a:cs typeface="Times New Roman" pitchFamily="18" charset="0"/>
              </a:rPr>
              <a:t>ecessive alleles must be present on </a:t>
            </a:r>
            <a:r>
              <a:rPr lang="en-CA" sz="2200" u="sng" dirty="0" smtClean="0">
                <a:latin typeface="Times New Roman" pitchFamily="18" charset="0"/>
                <a:cs typeface="Times New Roman" pitchFamily="18" charset="0"/>
              </a:rPr>
              <a:t>both</a:t>
            </a:r>
            <a:r>
              <a:rPr lang="en-CA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CA" sz="2200" dirty="0" smtClean="0">
                <a:latin typeface="Times New Roman" pitchFamily="18" charset="0"/>
                <a:cs typeface="Times New Roman" pitchFamily="18" charset="0"/>
              </a:rPr>
              <a:t>X-chromosomes in </a:t>
            </a:r>
            <a:r>
              <a:rPr lang="en-CA" sz="2200" dirty="0" smtClean="0">
                <a:latin typeface="Times New Roman" pitchFamily="18" charset="0"/>
                <a:cs typeface="Times New Roman" pitchFamily="18" charset="0"/>
              </a:rPr>
              <a:t>o</a:t>
            </a:r>
            <a:r>
              <a:rPr lang="en-CA" sz="2200" dirty="0" smtClean="0">
                <a:latin typeface="Times New Roman" pitchFamily="18" charset="0"/>
                <a:cs typeface="Times New Roman" pitchFamily="18" charset="0"/>
              </a:rPr>
              <a:t>rder for the phenotype to be expressed</a:t>
            </a:r>
          </a:p>
          <a:p>
            <a:pPr marL="179388" indent="-179388">
              <a:buNone/>
            </a:pPr>
            <a:endParaRPr lang="en-CA" sz="1100" dirty="0" smtClean="0">
              <a:latin typeface="Times New Roman" pitchFamily="18" charset="0"/>
              <a:cs typeface="Times New Roman" pitchFamily="18" charset="0"/>
            </a:endParaRPr>
          </a:p>
          <a:p>
            <a:pPr marL="179388" indent="-179388">
              <a:buNone/>
            </a:pPr>
            <a:r>
              <a:rPr lang="en-CA" sz="22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CA" sz="2200" b="1" u="sng" dirty="0" smtClean="0">
                <a:latin typeface="Times New Roman" pitchFamily="18" charset="0"/>
                <a:cs typeface="Times New Roman" pitchFamily="18" charset="0"/>
              </a:rPr>
              <a:t>Y-linked</a:t>
            </a:r>
            <a:r>
              <a:rPr lang="en-CA" sz="2200" dirty="0" smtClean="0">
                <a:latin typeface="Times New Roman" pitchFamily="18" charset="0"/>
                <a:cs typeface="Times New Roman" pitchFamily="18" charset="0"/>
              </a:rPr>
              <a:t>: as long as an allele is present on the </a:t>
            </a:r>
            <a:r>
              <a:rPr lang="en-CA" sz="2200" dirty="0" smtClean="0">
                <a:latin typeface="Times New Roman" pitchFamily="18" charset="0"/>
                <a:cs typeface="Times New Roman" pitchFamily="18" charset="0"/>
              </a:rPr>
              <a:t>Y-chromosome, the phenotype will be expressed</a:t>
            </a:r>
            <a:endParaRPr lang="en-CA" sz="2200" b="1" u="sng" dirty="0" smtClean="0">
              <a:latin typeface="Times New Roman" pitchFamily="18" charset="0"/>
              <a:cs typeface="Times New Roman" pitchFamily="18" charset="0"/>
            </a:endParaRPr>
          </a:p>
          <a:p>
            <a:pPr marL="179388" indent="-179388"/>
            <a:endParaRPr lang="en-CA" sz="22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CA" sz="22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CA" sz="22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CA" sz="22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CA" sz="22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CA" sz="2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5" descr="drawing of X-linkage in women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35896" y="4365104"/>
            <a:ext cx="1944216" cy="2304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0" name="Straight Connector 9"/>
          <p:cNvCxnSpPr/>
          <p:nvPr/>
        </p:nvCxnSpPr>
        <p:spPr>
          <a:xfrm>
            <a:off x="5508104" y="4653136"/>
            <a:ext cx="1800200" cy="1008112"/>
          </a:xfrm>
          <a:prstGeom prst="line">
            <a:avLst/>
          </a:prstGeom>
          <a:ln w="158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7308304" y="5517232"/>
            <a:ext cx="20517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000" b="1" dirty="0" smtClean="0">
                <a:latin typeface="Times New Roman" pitchFamily="18" charset="0"/>
                <a:cs typeface="Times New Roman" pitchFamily="18" charset="0"/>
              </a:rPr>
              <a:t>Dominant gene</a:t>
            </a:r>
            <a:endParaRPr lang="en-CA" sz="2000" b="1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3" name="Straight Connector 12"/>
          <p:cNvCxnSpPr/>
          <p:nvPr/>
        </p:nvCxnSpPr>
        <p:spPr>
          <a:xfrm flipH="1">
            <a:off x="2339752" y="4725144"/>
            <a:ext cx="1728192" cy="864096"/>
          </a:xfrm>
          <a:prstGeom prst="line">
            <a:avLst/>
          </a:prstGeom>
          <a:ln w="158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1187624" y="5517232"/>
            <a:ext cx="18722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000" b="1" dirty="0" smtClean="0">
                <a:latin typeface="Times New Roman" pitchFamily="18" charset="0"/>
                <a:cs typeface="Times New Roman" pitchFamily="18" charset="0"/>
              </a:rPr>
              <a:t>Recessive gene</a:t>
            </a:r>
            <a:endParaRPr lang="en-CA" sz="2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b="1" dirty="0" smtClean="0">
                <a:latin typeface="Times New Roman" pitchFamily="18" charset="0"/>
                <a:cs typeface="Times New Roman" pitchFamily="18" charset="0"/>
              </a:rPr>
              <a:t>Sex- Linked Disorders</a:t>
            </a:r>
            <a:endParaRPr lang="en-CA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CA" sz="2200" dirty="0" smtClean="0">
                <a:latin typeface="Times New Roman" pitchFamily="18" charset="0"/>
                <a:cs typeface="Times New Roman" pitchFamily="18" charset="0"/>
              </a:rPr>
              <a:t>There are various </a:t>
            </a:r>
            <a:r>
              <a:rPr lang="en-CA" sz="2200" dirty="0" smtClean="0">
                <a:latin typeface="Times New Roman" pitchFamily="18" charset="0"/>
                <a:cs typeface="Times New Roman" pitchFamily="18" charset="0"/>
              </a:rPr>
              <a:t>disorders </a:t>
            </a:r>
            <a:r>
              <a:rPr lang="en-CA" sz="2200" dirty="0" smtClean="0">
                <a:latin typeface="Times New Roman" pitchFamily="18" charset="0"/>
                <a:cs typeface="Times New Roman" pitchFamily="18" charset="0"/>
              </a:rPr>
              <a:t>that arise from sex-linked inheritance</a:t>
            </a:r>
            <a:r>
              <a:rPr lang="en-CA" sz="2200" dirty="0" smtClean="0">
                <a:latin typeface="Times New Roman" pitchFamily="18" charset="0"/>
                <a:cs typeface="Times New Roman" pitchFamily="18" charset="0"/>
              </a:rPr>
              <a:t>. (Note: the disorder is considered to be the phenotype). </a:t>
            </a:r>
            <a:endParaRPr lang="en-CA" sz="2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CA" sz="2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CA" sz="2200" dirty="0" smtClean="0">
                <a:latin typeface="Times New Roman" pitchFamily="18" charset="0"/>
                <a:cs typeface="Times New Roman" pitchFamily="18" charset="0"/>
              </a:rPr>
              <a:t>Most </a:t>
            </a:r>
            <a:r>
              <a:rPr lang="en-CA" sz="2200" dirty="0" smtClean="0">
                <a:latin typeface="Times New Roman" pitchFamily="18" charset="0"/>
                <a:cs typeface="Times New Roman" pitchFamily="18" charset="0"/>
              </a:rPr>
              <a:t>of the disorders are X-linked (either dominant or recessive)</a:t>
            </a:r>
          </a:p>
          <a:p>
            <a:pPr>
              <a:buNone/>
            </a:pPr>
            <a:endParaRPr lang="en-CA" sz="2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CA" sz="2200" b="1" i="1" u="sng" dirty="0" smtClean="0">
                <a:latin typeface="Times New Roman" pitchFamily="18" charset="0"/>
                <a:cs typeface="Times New Roman" pitchFamily="18" charset="0"/>
              </a:rPr>
              <a:t>Possible </a:t>
            </a:r>
            <a:r>
              <a:rPr lang="en-CA" sz="2200" b="1" i="1" u="sng" dirty="0" smtClean="0">
                <a:latin typeface="Times New Roman" pitchFamily="18" charset="0"/>
                <a:cs typeface="Times New Roman" pitchFamily="18" charset="0"/>
              </a:rPr>
              <a:t>gametes for an X-linked disorder:</a:t>
            </a:r>
            <a:endParaRPr lang="en-CA" sz="2200" b="1" i="1" u="sng" dirty="0" smtClean="0">
              <a:latin typeface="Times New Roman" pitchFamily="18" charset="0"/>
              <a:cs typeface="Times New Roman" pitchFamily="18" charset="0"/>
            </a:endParaRPr>
          </a:p>
          <a:p>
            <a:pPr indent="1276350">
              <a:buNone/>
            </a:pPr>
            <a:endParaRPr lang="en-CA" sz="2200" b="1" dirty="0" smtClean="0">
              <a:latin typeface="Times New Roman" pitchFamily="18" charset="0"/>
              <a:cs typeface="Times New Roman" pitchFamily="18" charset="0"/>
            </a:endParaRPr>
          </a:p>
          <a:p>
            <a:pPr indent="1276350">
              <a:buNone/>
            </a:pPr>
            <a:r>
              <a:rPr lang="en-CA" sz="2200" b="1" dirty="0" smtClean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CA" sz="2000" b="1" baseline="30000" dirty="0" smtClean="0">
                <a:latin typeface="Times New Roman" pitchFamily="18" charset="0"/>
                <a:cs typeface="Times New Roman" pitchFamily="18" charset="0"/>
              </a:rPr>
              <a:t>H </a:t>
            </a:r>
            <a:r>
              <a:rPr lang="en-CA" sz="2000" b="1" dirty="0" smtClean="0">
                <a:latin typeface="Times New Roman" pitchFamily="18" charset="0"/>
                <a:cs typeface="Times New Roman" pitchFamily="18" charset="0"/>
              </a:rPr>
              <a:t> - Dominant Allele</a:t>
            </a:r>
          </a:p>
          <a:p>
            <a:pPr indent="1276350">
              <a:buNone/>
            </a:pPr>
            <a:endParaRPr lang="en-CA" sz="2200" dirty="0" smtClean="0">
              <a:latin typeface="Times New Roman" pitchFamily="18" charset="0"/>
              <a:cs typeface="Times New Roman" pitchFamily="18" charset="0"/>
            </a:endParaRPr>
          </a:p>
          <a:p>
            <a:pPr indent="1276350">
              <a:buNone/>
            </a:pPr>
            <a:r>
              <a:rPr lang="en-CA" sz="2200" b="1" dirty="0" err="1" smtClean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CA" sz="2200" b="1" baseline="30000" dirty="0" err="1" smtClean="0">
                <a:latin typeface="Times New Roman" pitchFamily="18" charset="0"/>
                <a:cs typeface="Times New Roman" pitchFamily="18" charset="0"/>
              </a:rPr>
              <a:t>h</a:t>
            </a:r>
            <a:r>
              <a:rPr lang="en-CA" sz="2000" b="1" dirty="0" smtClean="0">
                <a:latin typeface="Times New Roman" pitchFamily="18" charset="0"/>
                <a:cs typeface="Times New Roman" pitchFamily="18" charset="0"/>
              </a:rPr>
              <a:t>  - Recessive Allele</a:t>
            </a:r>
          </a:p>
          <a:p>
            <a:pPr indent="1276350">
              <a:buNone/>
            </a:pPr>
            <a:endParaRPr lang="en-CA" sz="22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CA" sz="2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b="1" dirty="0" smtClean="0">
                <a:latin typeface="Times New Roman" pitchFamily="18" charset="0"/>
                <a:cs typeface="Times New Roman" pitchFamily="18" charset="0"/>
              </a:rPr>
              <a:t>Sex-linked Inheritance Problem:</a:t>
            </a:r>
            <a:endParaRPr lang="en-CA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CA" sz="2200" dirty="0" smtClean="0">
                <a:latin typeface="Times New Roman" pitchFamily="18" charset="0"/>
                <a:cs typeface="Times New Roman" pitchFamily="18" charset="0"/>
              </a:rPr>
              <a:t>Color </a:t>
            </a:r>
            <a:r>
              <a:rPr lang="en-CA" sz="2200" dirty="0" smtClean="0">
                <a:latin typeface="Times New Roman" pitchFamily="18" charset="0"/>
                <a:cs typeface="Times New Roman" pitchFamily="18" charset="0"/>
              </a:rPr>
              <a:t>blindness is an </a:t>
            </a:r>
            <a:r>
              <a:rPr lang="en-CA" sz="2200" dirty="0" smtClean="0">
                <a:latin typeface="Times New Roman" pitchFamily="18" charset="0"/>
                <a:cs typeface="Times New Roman" pitchFamily="18" charset="0"/>
              </a:rPr>
              <a:t>X-linked recessive disorder. Suppose a </a:t>
            </a:r>
            <a:r>
              <a:rPr lang="en-CA" sz="2200" b="1" dirty="0" smtClean="0">
                <a:latin typeface="Times New Roman" pitchFamily="18" charset="0"/>
                <a:cs typeface="Times New Roman" pitchFamily="18" charset="0"/>
              </a:rPr>
              <a:t>heterozygous female (carrier) </a:t>
            </a:r>
            <a:r>
              <a:rPr lang="en-CA" sz="2200" dirty="0" smtClean="0">
                <a:latin typeface="Times New Roman" pitchFamily="18" charset="0"/>
                <a:cs typeface="Times New Roman" pitchFamily="18" charset="0"/>
              </a:rPr>
              <a:t>is crossed with a </a:t>
            </a:r>
            <a:r>
              <a:rPr lang="en-CA" sz="2200" b="1" dirty="0" smtClean="0">
                <a:latin typeface="Times New Roman" pitchFamily="18" charset="0"/>
                <a:cs typeface="Times New Roman" pitchFamily="18" charset="0"/>
              </a:rPr>
              <a:t>normal male</a:t>
            </a:r>
            <a:r>
              <a:rPr lang="en-CA" sz="2200" dirty="0" smtClean="0">
                <a:latin typeface="Times New Roman" pitchFamily="18" charset="0"/>
                <a:cs typeface="Times New Roman" pitchFamily="18" charset="0"/>
              </a:rPr>
              <a:t>. What would be the genotype and phenotype </a:t>
            </a:r>
            <a:r>
              <a:rPr lang="en-CA" sz="2200" dirty="0" smtClean="0">
                <a:latin typeface="Times New Roman" pitchFamily="18" charset="0"/>
                <a:cs typeface="Times New Roman" pitchFamily="18" charset="0"/>
              </a:rPr>
              <a:t>proportions of </a:t>
            </a:r>
            <a:r>
              <a:rPr lang="en-CA" sz="2200" dirty="0" smtClean="0">
                <a:latin typeface="Times New Roman" pitchFamily="18" charset="0"/>
                <a:cs typeface="Times New Roman" pitchFamily="18" charset="0"/>
              </a:rPr>
              <a:t>the F1 generation?</a:t>
            </a:r>
            <a:endParaRPr lang="en-CA" sz="22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475656" y="3789040"/>
          <a:ext cx="2255912" cy="202702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63960"/>
                <a:gridCol w="1091952"/>
              </a:tblGrid>
              <a:tr h="1013512">
                <a:tc>
                  <a:txBody>
                    <a:bodyPr/>
                    <a:lstStyle/>
                    <a:p>
                      <a:endParaRPr lang="en-C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013512">
                <a:tc>
                  <a:txBody>
                    <a:bodyPr/>
                    <a:lstStyle/>
                    <a:p>
                      <a:endParaRPr lang="en-C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C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715344" y="3213556"/>
            <a:ext cx="792088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3000" b="1" dirty="0" smtClean="0">
                <a:latin typeface="Times New Roman" pitchFamily="18" charset="0"/>
                <a:cs typeface="Times New Roman" pitchFamily="18" charset="0"/>
              </a:rPr>
              <a:t>X </a:t>
            </a:r>
            <a:r>
              <a:rPr lang="en-CA" sz="3000" b="1" baseline="30000" dirty="0" smtClean="0">
                <a:latin typeface="Times New Roman" pitchFamily="18" charset="0"/>
                <a:cs typeface="Times New Roman" pitchFamily="18" charset="0"/>
              </a:rPr>
              <a:t>H</a:t>
            </a:r>
            <a:endParaRPr lang="en-CA" sz="3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939480" y="3152001"/>
            <a:ext cx="604653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30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CA" sz="3000" b="1" baseline="300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h</a:t>
            </a:r>
            <a:endParaRPr lang="en-CA" sz="3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27584" y="4077072"/>
            <a:ext cx="660758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3000" b="1" dirty="0" smtClean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CA" sz="3000" b="1" baseline="30000" dirty="0" smtClean="0">
                <a:latin typeface="Times New Roman" pitchFamily="18" charset="0"/>
                <a:cs typeface="Times New Roman" pitchFamily="18" charset="0"/>
              </a:rPr>
              <a:t>H</a:t>
            </a:r>
            <a:endParaRPr lang="en-CA" sz="3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27584" y="5085184"/>
            <a:ext cx="100811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3000" b="1" dirty="0" smtClean="0">
                <a:latin typeface="Times New Roman" pitchFamily="18" charset="0"/>
                <a:cs typeface="Times New Roman" pitchFamily="18" charset="0"/>
              </a:rPr>
              <a:t>Y</a:t>
            </a:r>
            <a:endParaRPr lang="en-CA" sz="3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571328" y="4005064"/>
            <a:ext cx="79208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200" b="1" dirty="0" smtClean="0">
                <a:latin typeface="Times New Roman" pitchFamily="18" charset="0"/>
                <a:cs typeface="Times New Roman" pitchFamily="18" charset="0"/>
              </a:rPr>
              <a:t>X </a:t>
            </a:r>
            <a:r>
              <a:rPr lang="en-CA" sz="2200" b="1" baseline="30000" dirty="0" smtClean="0">
                <a:latin typeface="Times New Roman" pitchFamily="18" charset="0"/>
                <a:cs typeface="Times New Roman" pitchFamily="18" charset="0"/>
              </a:rPr>
              <a:t>H</a:t>
            </a:r>
            <a:endParaRPr lang="en-CA" sz="2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003376" y="4005064"/>
            <a:ext cx="79208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200" b="1" dirty="0" smtClean="0">
                <a:latin typeface="Times New Roman" pitchFamily="18" charset="0"/>
                <a:cs typeface="Times New Roman" pitchFamily="18" charset="0"/>
              </a:rPr>
              <a:t>X </a:t>
            </a:r>
            <a:r>
              <a:rPr lang="en-CA" sz="2200" b="1" baseline="30000" dirty="0" smtClean="0">
                <a:latin typeface="Times New Roman" pitchFamily="18" charset="0"/>
                <a:cs typeface="Times New Roman" pitchFamily="18" charset="0"/>
              </a:rPr>
              <a:t>H</a:t>
            </a:r>
            <a:endParaRPr lang="en-CA" sz="2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723456" y="4005064"/>
            <a:ext cx="492443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2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CA" sz="2200" b="1" baseline="300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h</a:t>
            </a:r>
            <a:endParaRPr lang="en-CA" sz="2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155504" y="4005064"/>
            <a:ext cx="79208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200" b="1" dirty="0" smtClean="0">
                <a:latin typeface="Times New Roman" pitchFamily="18" charset="0"/>
                <a:cs typeface="Times New Roman" pitchFamily="18" charset="0"/>
              </a:rPr>
              <a:t>X </a:t>
            </a:r>
            <a:r>
              <a:rPr lang="en-CA" sz="2200" b="1" baseline="30000" dirty="0" smtClean="0">
                <a:latin typeface="Times New Roman" pitchFamily="18" charset="0"/>
                <a:cs typeface="Times New Roman" pitchFamily="18" charset="0"/>
              </a:rPr>
              <a:t>H</a:t>
            </a:r>
            <a:endParaRPr lang="en-CA" sz="2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571328" y="5085184"/>
            <a:ext cx="79208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200" b="1" dirty="0" smtClean="0">
                <a:latin typeface="Times New Roman" pitchFamily="18" charset="0"/>
                <a:cs typeface="Times New Roman" pitchFamily="18" charset="0"/>
              </a:rPr>
              <a:t>X </a:t>
            </a:r>
            <a:r>
              <a:rPr lang="en-CA" sz="2200" b="1" baseline="30000" dirty="0" smtClean="0">
                <a:latin typeface="Times New Roman" pitchFamily="18" charset="0"/>
                <a:cs typeface="Times New Roman" pitchFamily="18" charset="0"/>
              </a:rPr>
              <a:t>H</a:t>
            </a:r>
            <a:endParaRPr lang="en-CA" sz="2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075384" y="5085184"/>
            <a:ext cx="100811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200" b="1" dirty="0" smtClean="0">
                <a:latin typeface="Times New Roman" pitchFamily="18" charset="0"/>
                <a:cs typeface="Times New Roman" pitchFamily="18" charset="0"/>
              </a:rPr>
              <a:t>Y</a:t>
            </a:r>
            <a:endParaRPr lang="en-CA" sz="2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723456" y="5085184"/>
            <a:ext cx="492443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2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CA" sz="2200" b="1" baseline="300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h</a:t>
            </a:r>
            <a:endParaRPr lang="en-CA" sz="2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083496" y="5085184"/>
            <a:ext cx="100811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200" b="1" dirty="0" smtClean="0">
                <a:latin typeface="Times New Roman" pitchFamily="18" charset="0"/>
                <a:cs typeface="Times New Roman" pitchFamily="18" charset="0"/>
              </a:rPr>
              <a:t>Y</a:t>
            </a:r>
            <a:endParaRPr lang="en-CA" sz="2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283968" y="3429000"/>
            <a:ext cx="45720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200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Phenotype:  </a:t>
            </a:r>
            <a:r>
              <a:rPr lang="en-CA" sz="2200" dirty="0" smtClean="0">
                <a:latin typeface="Times New Roman" pitchFamily="18" charset="0"/>
                <a:cs typeface="Times New Roman" pitchFamily="18" charset="0"/>
              </a:rPr>
              <a:t>2 normal females</a:t>
            </a:r>
          </a:p>
          <a:p>
            <a:r>
              <a:rPr lang="en-CA" sz="2200" dirty="0" smtClean="0">
                <a:latin typeface="Times New Roman" pitchFamily="18" charset="0"/>
                <a:cs typeface="Times New Roman" pitchFamily="18" charset="0"/>
              </a:rPr>
              <a:t>                     1 normal male</a:t>
            </a:r>
          </a:p>
          <a:p>
            <a:r>
              <a:rPr lang="en-CA" sz="2200" dirty="0" smtClean="0">
                <a:latin typeface="Times New Roman" pitchFamily="18" charset="0"/>
                <a:cs typeface="Times New Roman" pitchFamily="18" charset="0"/>
              </a:rPr>
              <a:t>                     1 color blind male (</a:t>
            </a:r>
            <a:r>
              <a:rPr lang="en-CA" sz="2200" dirty="0" err="1" smtClean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CA" sz="2200" baseline="30000" dirty="0" err="1" smtClean="0">
                <a:latin typeface="Times New Roman" pitchFamily="18" charset="0"/>
                <a:cs typeface="Times New Roman" pitchFamily="18" charset="0"/>
              </a:rPr>
              <a:t>h</a:t>
            </a:r>
            <a:r>
              <a:rPr lang="en-CA" sz="2200" baseline="30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CA" sz="2200" dirty="0" smtClean="0">
                <a:latin typeface="Times New Roman" pitchFamily="18" charset="0"/>
                <a:cs typeface="Times New Roman" pitchFamily="18" charset="0"/>
              </a:rPr>
              <a:t>Y)</a:t>
            </a:r>
            <a:endParaRPr lang="en-CA" sz="2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355976" y="5085184"/>
            <a:ext cx="4572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200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Genotype: </a:t>
            </a:r>
            <a:r>
              <a:rPr lang="en-CA" sz="2200" dirty="0" smtClean="0">
                <a:latin typeface="Times New Roman" pitchFamily="18" charset="0"/>
                <a:cs typeface="Times New Roman" pitchFamily="18" charset="0"/>
              </a:rPr>
              <a:t>25% X</a:t>
            </a:r>
            <a:r>
              <a:rPr lang="en-CA" sz="2200" baseline="30000" dirty="0" smtClean="0">
                <a:latin typeface="Times New Roman" pitchFamily="18" charset="0"/>
                <a:cs typeface="Times New Roman" pitchFamily="18" charset="0"/>
              </a:rPr>
              <a:t>H</a:t>
            </a:r>
            <a:r>
              <a:rPr lang="en-CA" sz="2200" dirty="0" smtClean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CA" sz="2200" baseline="30000" dirty="0" smtClean="0">
                <a:latin typeface="Times New Roman" pitchFamily="18" charset="0"/>
                <a:cs typeface="Times New Roman" pitchFamily="18" charset="0"/>
              </a:rPr>
              <a:t>H</a:t>
            </a:r>
            <a:endParaRPr lang="en-CA" sz="2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CA" sz="2200" dirty="0" smtClean="0">
                <a:latin typeface="Times New Roman" pitchFamily="18" charset="0"/>
                <a:cs typeface="Times New Roman" pitchFamily="18" charset="0"/>
              </a:rPr>
              <a:t>                   25% X</a:t>
            </a:r>
            <a:r>
              <a:rPr lang="en-CA" sz="2200" baseline="30000" dirty="0" smtClean="0">
                <a:latin typeface="Times New Roman" pitchFamily="18" charset="0"/>
                <a:cs typeface="Times New Roman" pitchFamily="18" charset="0"/>
              </a:rPr>
              <a:t>H</a:t>
            </a:r>
            <a:r>
              <a:rPr lang="en-CA" sz="2200" dirty="0" smtClean="0">
                <a:latin typeface="Times New Roman" pitchFamily="18" charset="0"/>
                <a:cs typeface="Times New Roman" pitchFamily="18" charset="0"/>
              </a:rPr>
              <a:t> Y </a:t>
            </a:r>
          </a:p>
          <a:p>
            <a:r>
              <a:rPr lang="en-CA" sz="2200" dirty="0" smtClean="0">
                <a:latin typeface="Times New Roman" pitchFamily="18" charset="0"/>
                <a:cs typeface="Times New Roman" pitchFamily="18" charset="0"/>
              </a:rPr>
              <a:t>                   25% </a:t>
            </a:r>
            <a:r>
              <a:rPr lang="en-CA" sz="2200" dirty="0" err="1" smtClean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CA" sz="2200" baseline="30000" dirty="0" err="1" smtClean="0">
                <a:latin typeface="Times New Roman" pitchFamily="18" charset="0"/>
                <a:cs typeface="Times New Roman" pitchFamily="18" charset="0"/>
              </a:rPr>
              <a:t>h</a:t>
            </a:r>
            <a:r>
              <a:rPr lang="en-CA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CA" sz="2200" dirty="0" err="1" smtClean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CA" sz="2200" baseline="30000" dirty="0" err="1" smtClean="0">
                <a:latin typeface="Times New Roman" pitchFamily="18" charset="0"/>
                <a:cs typeface="Times New Roman" pitchFamily="18" charset="0"/>
              </a:rPr>
              <a:t>H</a:t>
            </a:r>
            <a:endParaRPr lang="en-CA" sz="2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CA" sz="2200" dirty="0" smtClean="0">
                <a:latin typeface="Times New Roman" pitchFamily="18" charset="0"/>
                <a:cs typeface="Times New Roman" pitchFamily="18" charset="0"/>
              </a:rPr>
              <a:t>                   25% </a:t>
            </a:r>
            <a:r>
              <a:rPr lang="en-CA" sz="2200" dirty="0" err="1" smtClean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CA" sz="2200" baseline="30000" dirty="0" err="1" smtClean="0">
                <a:latin typeface="Times New Roman" pitchFamily="18" charset="0"/>
                <a:cs typeface="Times New Roman" pitchFamily="18" charset="0"/>
              </a:rPr>
              <a:t>h</a:t>
            </a:r>
            <a:r>
              <a:rPr lang="en-CA" sz="2200" dirty="0" smtClean="0">
                <a:latin typeface="Times New Roman" pitchFamily="18" charset="0"/>
                <a:cs typeface="Times New Roman" pitchFamily="18" charset="0"/>
              </a:rPr>
              <a:t> Y </a:t>
            </a:r>
            <a:endParaRPr lang="en-CA" sz="22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4" name="Elbow Connector 23"/>
          <p:cNvCxnSpPr/>
          <p:nvPr/>
        </p:nvCxnSpPr>
        <p:spPr>
          <a:xfrm flipV="1">
            <a:off x="3203848" y="2924944"/>
            <a:ext cx="1872208" cy="288032"/>
          </a:xfrm>
          <a:prstGeom prst="bentConnector3">
            <a:avLst>
              <a:gd name="adj1" fmla="val -1243"/>
            </a:avLst>
          </a:prstGeom>
          <a:ln w="158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5148064" y="2780928"/>
            <a:ext cx="20162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000" b="1" dirty="0" smtClean="0">
                <a:latin typeface="Times New Roman" pitchFamily="18" charset="0"/>
                <a:cs typeface="Times New Roman" pitchFamily="18" charset="0"/>
              </a:rPr>
              <a:t>Defective allele</a:t>
            </a:r>
            <a:endParaRPr lang="en-CA" sz="2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6" grpId="0"/>
      <p:bldP spid="26" grpId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b="1" dirty="0" smtClean="0">
                <a:latin typeface="Times New Roman" pitchFamily="18" charset="0"/>
                <a:cs typeface="Times New Roman" pitchFamily="18" charset="0"/>
              </a:rPr>
              <a:t>Consolidation Questions</a:t>
            </a:r>
            <a:endParaRPr lang="en-CA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>
            <a:normAutofit/>
          </a:bodyPr>
          <a:lstStyle/>
          <a:p>
            <a:pPr>
              <a:buNone/>
            </a:pPr>
            <a:r>
              <a:rPr lang="en-CA" sz="3000" dirty="0" smtClean="0">
                <a:latin typeface="Times New Roman" pitchFamily="18" charset="0"/>
                <a:cs typeface="Times New Roman" pitchFamily="18" charset="0"/>
              </a:rPr>
              <a:t>1) What gender is affected by color </a:t>
            </a:r>
            <a:r>
              <a:rPr lang="en-CA" sz="3000" dirty="0" smtClean="0">
                <a:latin typeface="Times New Roman" pitchFamily="18" charset="0"/>
                <a:cs typeface="Times New Roman" pitchFamily="18" charset="0"/>
              </a:rPr>
              <a:t>blindness in this case? </a:t>
            </a:r>
            <a:endParaRPr lang="en-CA" sz="3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CA" sz="3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CA" sz="3000" dirty="0" smtClean="0">
                <a:latin typeface="Times New Roman" pitchFamily="18" charset="0"/>
                <a:cs typeface="Times New Roman" pitchFamily="18" charset="0"/>
              </a:rPr>
              <a:t>2) Why is the female not affected by color blindness? </a:t>
            </a:r>
          </a:p>
          <a:p>
            <a:endParaRPr lang="en-CA" sz="3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CA" sz="3000" dirty="0" smtClean="0">
                <a:latin typeface="Times New Roman" pitchFamily="18" charset="0"/>
                <a:cs typeface="Times New Roman" pitchFamily="18" charset="0"/>
              </a:rPr>
              <a:t>3) If the disorder had been dominant would the phenotype and </a:t>
            </a:r>
            <a:r>
              <a:rPr lang="en-CA" sz="3000" dirty="0" smtClean="0">
                <a:latin typeface="Times New Roman" pitchFamily="18" charset="0"/>
                <a:cs typeface="Times New Roman" pitchFamily="18" charset="0"/>
              </a:rPr>
              <a:t>genotype ratios </a:t>
            </a:r>
            <a:r>
              <a:rPr lang="en-CA" sz="3000" dirty="0" smtClean="0">
                <a:latin typeface="Times New Roman" pitchFamily="18" charset="0"/>
                <a:cs typeface="Times New Roman" pitchFamily="18" charset="0"/>
              </a:rPr>
              <a:t>change?</a:t>
            </a:r>
          </a:p>
          <a:p>
            <a:endParaRPr lang="en-CA" sz="22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CA" sz="2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2133</TotalTime>
  <Words>438</Words>
  <Application>Microsoft Office PowerPoint</Application>
  <PresentationFormat>On-screen Show (4:3)</PresentationFormat>
  <Paragraphs>84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Slide 1</vt:lpstr>
      <vt:lpstr>Slide 2</vt:lpstr>
      <vt:lpstr>Unusual Pairing in Meiosis</vt:lpstr>
      <vt:lpstr>Sex-Linked Inheritance</vt:lpstr>
      <vt:lpstr>Sex-Linked Inheritance</vt:lpstr>
      <vt:lpstr>Sex-Linked Inheritance</vt:lpstr>
      <vt:lpstr>Sex- Linked Disorders</vt:lpstr>
      <vt:lpstr>Sex-linked Inheritance Problem:</vt:lpstr>
      <vt:lpstr>Consolidation Questions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Silvia</dc:creator>
  <cp:lastModifiedBy>Sasha</cp:lastModifiedBy>
  <cp:revision>12</cp:revision>
  <dcterms:created xsi:type="dcterms:W3CDTF">2011-10-20T19:27:34Z</dcterms:created>
  <dcterms:modified xsi:type="dcterms:W3CDTF">2011-10-24T01:16:26Z</dcterms:modified>
</cp:coreProperties>
</file>